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6"/>
  </p:notesMasterIdLst>
  <p:sldIdLst>
    <p:sldId id="256" r:id="rId2"/>
    <p:sldId id="272" r:id="rId3"/>
    <p:sldId id="266" r:id="rId4"/>
    <p:sldId id="26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06" autoAdjust="0"/>
    <p:restoredTop sz="94624" autoAdjust="0"/>
  </p:normalViewPr>
  <p:slideViewPr>
    <p:cSldViewPr>
      <p:cViewPr varScale="1">
        <p:scale>
          <a:sx n="50" d="100"/>
          <a:sy n="50" d="100"/>
        </p:scale>
        <p:origin x="36" y="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A2C622-FEF4-4B18-BE7F-E3EEE0C1B580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64D43684-EABA-4A78-89EE-69A2394073FA}">
      <dgm:prSet/>
      <dgm:spPr/>
      <dgm:t>
        <a:bodyPr/>
        <a:lstStyle/>
        <a:p>
          <a:pPr rtl="0"/>
          <a:r>
            <a:rPr lang="en-GB" dirty="0" smtClean="0"/>
            <a:t>Background </a:t>
          </a:r>
          <a:endParaRPr lang="en-ZA" dirty="0" smtClean="0"/>
        </a:p>
      </dgm:t>
    </dgm:pt>
    <dgm:pt modelId="{EA664EFE-25AC-4222-B65D-06FB1BAD13D7}" type="parTrans" cxnId="{A69B1679-4ADF-4ED3-94A9-531CEC9466FD}">
      <dgm:prSet/>
      <dgm:spPr/>
      <dgm:t>
        <a:bodyPr/>
        <a:lstStyle/>
        <a:p>
          <a:endParaRPr lang="en-ZA"/>
        </a:p>
      </dgm:t>
    </dgm:pt>
    <dgm:pt modelId="{BD571EAA-C7E0-42EF-8E0F-7919FF44314E}" type="sibTrans" cxnId="{A69B1679-4ADF-4ED3-94A9-531CEC9466FD}">
      <dgm:prSet/>
      <dgm:spPr/>
      <dgm:t>
        <a:bodyPr/>
        <a:lstStyle/>
        <a:p>
          <a:endParaRPr lang="en-ZA"/>
        </a:p>
      </dgm:t>
    </dgm:pt>
    <dgm:pt modelId="{8A3FC964-01E5-4068-AE85-7350C779ABD5}" type="pres">
      <dgm:prSet presAssocID="{8CA2C622-FEF4-4B18-BE7F-E3EEE0C1B5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ZA"/>
        </a:p>
      </dgm:t>
    </dgm:pt>
    <dgm:pt modelId="{C384EC6A-D7EE-4D36-8A8E-CBA1D3922C50}" type="pres">
      <dgm:prSet presAssocID="{64D43684-EABA-4A78-89EE-69A2394073FA}" presName="parentText" presStyleLbl="node1" presStyleIdx="0" presStyleCnt="1" custLinFactNeighborY="-462">
        <dgm:presLayoutVars>
          <dgm:chMax val="0"/>
          <dgm:bulletEnabled val="1"/>
        </dgm:presLayoutVars>
      </dgm:prSet>
      <dgm:spPr/>
      <dgm:t>
        <a:bodyPr/>
        <a:lstStyle/>
        <a:p>
          <a:endParaRPr lang="en-ZA"/>
        </a:p>
      </dgm:t>
    </dgm:pt>
  </dgm:ptLst>
  <dgm:cxnLst>
    <dgm:cxn modelId="{F940A86B-90DF-4327-A4A0-A526E3F4541E}" type="presOf" srcId="{8CA2C622-FEF4-4B18-BE7F-E3EEE0C1B580}" destId="{8A3FC964-01E5-4068-AE85-7350C779ABD5}" srcOrd="0" destOrd="0" presId="urn:microsoft.com/office/officeart/2005/8/layout/vList2"/>
    <dgm:cxn modelId="{9BF61BC2-B352-47A9-B6C2-DE504D1A7BAA}" type="presOf" srcId="{64D43684-EABA-4A78-89EE-69A2394073FA}" destId="{C384EC6A-D7EE-4D36-8A8E-CBA1D3922C50}" srcOrd="0" destOrd="0" presId="urn:microsoft.com/office/officeart/2005/8/layout/vList2"/>
    <dgm:cxn modelId="{A69B1679-4ADF-4ED3-94A9-531CEC9466FD}" srcId="{8CA2C622-FEF4-4B18-BE7F-E3EEE0C1B580}" destId="{64D43684-EABA-4A78-89EE-69A2394073FA}" srcOrd="0" destOrd="0" parTransId="{EA664EFE-25AC-4222-B65D-06FB1BAD13D7}" sibTransId="{BD571EAA-C7E0-42EF-8E0F-7919FF44314E}"/>
    <dgm:cxn modelId="{8CDE6B95-64A8-47C2-8EE8-ABDE8C21CB24}" type="presParOf" srcId="{8A3FC964-01E5-4068-AE85-7350C779ABD5}" destId="{C384EC6A-D7EE-4D36-8A8E-CBA1D3922C5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A2C622-FEF4-4B18-BE7F-E3EEE0C1B580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64D43684-EABA-4A78-89EE-69A2394073FA}">
      <dgm:prSet/>
      <dgm:spPr/>
      <dgm:t>
        <a:bodyPr/>
        <a:lstStyle/>
        <a:p>
          <a:pPr rtl="0"/>
          <a:r>
            <a:rPr lang="en-ZA" dirty="0" smtClean="0"/>
            <a:t>Motivational summary</a:t>
          </a:r>
        </a:p>
        <a:p>
          <a:pPr rtl="0"/>
          <a:r>
            <a:rPr lang="en-ZA" dirty="0" smtClean="0"/>
            <a:t>Triggers that led to the company  to be in distress</a:t>
          </a:r>
          <a:endParaRPr lang="en-ZA" dirty="0"/>
        </a:p>
      </dgm:t>
    </dgm:pt>
    <dgm:pt modelId="{EA664EFE-25AC-4222-B65D-06FB1BAD13D7}" type="parTrans" cxnId="{A69B1679-4ADF-4ED3-94A9-531CEC9466FD}">
      <dgm:prSet/>
      <dgm:spPr/>
      <dgm:t>
        <a:bodyPr/>
        <a:lstStyle/>
        <a:p>
          <a:endParaRPr lang="en-ZA"/>
        </a:p>
      </dgm:t>
    </dgm:pt>
    <dgm:pt modelId="{BD571EAA-C7E0-42EF-8E0F-7919FF44314E}" type="sibTrans" cxnId="{A69B1679-4ADF-4ED3-94A9-531CEC9466FD}">
      <dgm:prSet/>
      <dgm:spPr/>
      <dgm:t>
        <a:bodyPr/>
        <a:lstStyle/>
        <a:p>
          <a:endParaRPr lang="en-ZA"/>
        </a:p>
      </dgm:t>
    </dgm:pt>
    <dgm:pt modelId="{8A3FC964-01E5-4068-AE85-7350C779ABD5}" type="pres">
      <dgm:prSet presAssocID="{8CA2C622-FEF4-4B18-BE7F-E3EEE0C1B5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ZA"/>
        </a:p>
      </dgm:t>
    </dgm:pt>
    <dgm:pt modelId="{C384EC6A-D7EE-4D36-8A8E-CBA1D3922C50}" type="pres">
      <dgm:prSet presAssocID="{64D43684-EABA-4A78-89EE-69A2394073FA}" presName="parentText" presStyleLbl="node1" presStyleIdx="0" presStyleCnt="1" custLinFactNeighborY="-462">
        <dgm:presLayoutVars>
          <dgm:chMax val="0"/>
          <dgm:bulletEnabled val="1"/>
        </dgm:presLayoutVars>
      </dgm:prSet>
      <dgm:spPr/>
      <dgm:t>
        <a:bodyPr/>
        <a:lstStyle/>
        <a:p>
          <a:endParaRPr lang="en-ZA"/>
        </a:p>
      </dgm:t>
    </dgm:pt>
  </dgm:ptLst>
  <dgm:cxnLst>
    <dgm:cxn modelId="{F940A86B-90DF-4327-A4A0-A526E3F4541E}" type="presOf" srcId="{8CA2C622-FEF4-4B18-BE7F-E3EEE0C1B580}" destId="{8A3FC964-01E5-4068-AE85-7350C779ABD5}" srcOrd="0" destOrd="0" presId="urn:microsoft.com/office/officeart/2005/8/layout/vList2"/>
    <dgm:cxn modelId="{9BF61BC2-B352-47A9-B6C2-DE504D1A7BAA}" type="presOf" srcId="{64D43684-EABA-4A78-89EE-69A2394073FA}" destId="{C384EC6A-D7EE-4D36-8A8E-CBA1D3922C50}" srcOrd="0" destOrd="0" presId="urn:microsoft.com/office/officeart/2005/8/layout/vList2"/>
    <dgm:cxn modelId="{A69B1679-4ADF-4ED3-94A9-531CEC9466FD}" srcId="{8CA2C622-FEF4-4B18-BE7F-E3EEE0C1B580}" destId="{64D43684-EABA-4A78-89EE-69A2394073FA}" srcOrd="0" destOrd="0" parTransId="{EA664EFE-25AC-4222-B65D-06FB1BAD13D7}" sibTransId="{BD571EAA-C7E0-42EF-8E0F-7919FF44314E}"/>
    <dgm:cxn modelId="{8CDE6B95-64A8-47C2-8EE8-ABDE8C21CB24}" type="presParOf" srcId="{8A3FC964-01E5-4068-AE85-7350C779ABD5}" destId="{C384EC6A-D7EE-4D36-8A8E-CBA1D3922C5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A2C622-FEF4-4B18-BE7F-E3EEE0C1B580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64D43684-EABA-4A78-89EE-69A2394073FA}">
      <dgm:prSet/>
      <dgm:spPr/>
      <dgm:t>
        <a:bodyPr/>
        <a:lstStyle/>
        <a:p>
          <a:pPr rtl="0"/>
          <a:r>
            <a:rPr lang="en-ZA" dirty="0" smtClean="0"/>
            <a:t>Business Case </a:t>
          </a:r>
          <a:endParaRPr lang="en-ZA" dirty="0"/>
        </a:p>
      </dgm:t>
    </dgm:pt>
    <dgm:pt modelId="{EA664EFE-25AC-4222-B65D-06FB1BAD13D7}" type="parTrans" cxnId="{A69B1679-4ADF-4ED3-94A9-531CEC9466FD}">
      <dgm:prSet/>
      <dgm:spPr/>
      <dgm:t>
        <a:bodyPr/>
        <a:lstStyle/>
        <a:p>
          <a:endParaRPr lang="en-ZA"/>
        </a:p>
      </dgm:t>
    </dgm:pt>
    <dgm:pt modelId="{BD571EAA-C7E0-42EF-8E0F-7919FF44314E}" type="sibTrans" cxnId="{A69B1679-4ADF-4ED3-94A9-531CEC9466FD}">
      <dgm:prSet/>
      <dgm:spPr/>
      <dgm:t>
        <a:bodyPr/>
        <a:lstStyle/>
        <a:p>
          <a:endParaRPr lang="en-ZA"/>
        </a:p>
      </dgm:t>
    </dgm:pt>
    <dgm:pt modelId="{8A3FC964-01E5-4068-AE85-7350C779ABD5}" type="pres">
      <dgm:prSet presAssocID="{8CA2C622-FEF4-4B18-BE7F-E3EEE0C1B5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ZA"/>
        </a:p>
      </dgm:t>
    </dgm:pt>
    <dgm:pt modelId="{C384EC6A-D7EE-4D36-8A8E-CBA1D3922C50}" type="pres">
      <dgm:prSet presAssocID="{64D43684-EABA-4A78-89EE-69A2394073FA}" presName="parentText" presStyleLbl="node1" presStyleIdx="0" presStyleCnt="1" custLinFactNeighborY="-462">
        <dgm:presLayoutVars>
          <dgm:chMax val="0"/>
          <dgm:bulletEnabled val="1"/>
        </dgm:presLayoutVars>
      </dgm:prSet>
      <dgm:spPr/>
      <dgm:t>
        <a:bodyPr/>
        <a:lstStyle/>
        <a:p>
          <a:endParaRPr lang="en-ZA"/>
        </a:p>
      </dgm:t>
    </dgm:pt>
  </dgm:ptLst>
  <dgm:cxnLst>
    <dgm:cxn modelId="{3D9255E8-AB19-46F0-9D8C-0757044DE101}" type="presOf" srcId="{64D43684-EABA-4A78-89EE-69A2394073FA}" destId="{C384EC6A-D7EE-4D36-8A8E-CBA1D3922C50}" srcOrd="0" destOrd="0" presId="urn:microsoft.com/office/officeart/2005/8/layout/vList2"/>
    <dgm:cxn modelId="{CE278BB1-C940-4B5E-84F5-0E168C53B0D7}" type="presOf" srcId="{8CA2C622-FEF4-4B18-BE7F-E3EEE0C1B580}" destId="{8A3FC964-01E5-4068-AE85-7350C779ABD5}" srcOrd="0" destOrd="0" presId="urn:microsoft.com/office/officeart/2005/8/layout/vList2"/>
    <dgm:cxn modelId="{A69B1679-4ADF-4ED3-94A9-531CEC9466FD}" srcId="{8CA2C622-FEF4-4B18-BE7F-E3EEE0C1B580}" destId="{64D43684-EABA-4A78-89EE-69A2394073FA}" srcOrd="0" destOrd="0" parTransId="{EA664EFE-25AC-4222-B65D-06FB1BAD13D7}" sibTransId="{BD571EAA-C7E0-42EF-8E0F-7919FF44314E}"/>
    <dgm:cxn modelId="{086489F8-C2EE-4403-BEAA-1CE3982A8250}" type="presParOf" srcId="{8A3FC964-01E5-4068-AE85-7350C779ABD5}" destId="{C384EC6A-D7EE-4D36-8A8E-CBA1D3922C5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84EC6A-D7EE-4D36-8A8E-CBA1D3922C50}">
      <dsp:nvSpPr>
        <dsp:cNvPr id="0" name=""/>
        <dsp:cNvSpPr/>
      </dsp:nvSpPr>
      <dsp:spPr>
        <a:xfrm>
          <a:off x="0" y="1142"/>
          <a:ext cx="7920880" cy="122323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l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5100" kern="1200" dirty="0" smtClean="0"/>
            <a:t>Background </a:t>
          </a:r>
          <a:endParaRPr lang="en-ZA" sz="5100" kern="1200" dirty="0" smtClean="0"/>
        </a:p>
      </dsp:txBody>
      <dsp:txXfrm>
        <a:off x="59713" y="60855"/>
        <a:ext cx="7801454" cy="11038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84EC6A-D7EE-4D36-8A8E-CBA1D3922C50}">
      <dsp:nvSpPr>
        <dsp:cNvPr id="0" name=""/>
        <dsp:cNvSpPr/>
      </dsp:nvSpPr>
      <dsp:spPr>
        <a:xfrm>
          <a:off x="0" y="42765"/>
          <a:ext cx="7920880" cy="11407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500" kern="1200" dirty="0" smtClean="0"/>
            <a:t>Motivational summary</a:t>
          </a:r>
        </a:p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500" kern="1200" dirty="0" smtClean="0"/>
            <a:t>Triggers that led to the company  to be in distress</a:t>
          </a:r>
          <a:endParaRPr lang="en-ZA" sz="2500" kern="1200" dirty="0"/>
        </a:p>
      </dsp:txBody>
      <dsp:txXfrm>
        <a:off x="55687" y="98452"/>
        <a:ext cx="7809506" cy="10293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84EC6A-D7EE-4D36-8A8E-CBA1D3922C50}">
      <dsp:nvSpPr>
        <dsp:cNvPr id="0" name=""/>
        <dsp:cNvSpPr/>
      </dsp:nvSpPr>
      <dsp:spPr>
        <a:xfrm>
          <a:off x="0" y="0"/>
          <a:ext cx="7920880" cy="69556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2900" kern="1200" dirty="0" smtClean="0"/>
            <a:t>Business Case </a:t>
          </a:r>
          <a:endParaRPr lang="en-ZA" sz="2900" kern="1200" dirty="0"/>
        </a:p>
      </dsp:txBody>
      <dsp:txXfrm>
        <a:off x="33955" y="33955"/>
        <a:ext cx="7852970" cy="6276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6AA275-1D35-4A3B-858F-2C58E77AD9EB}" type="datetimeFigureOut">
              <a:rPr lang="en-ZA" smtClean="0"/>
              <a:t>08/07/2019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99627-2C89-4527-B865-2C43760A5D6C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66728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C970-2EE5-4480-8260-B0316D763C35}" type="datetimeFigureOut">
              <a:rPr lang="en-ZA" smtClean="0"/>
              <a:pPr/>
              <a:t>08/07/2019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0741E18A-486A-4F79-8F20-755BDEFFABD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63592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C970-2EE5-4480-8260-B0316D763C35}" type="datetimeFigureOut">
              <a:rPr lang="en-ZA" smtClean="0"/>
              <a:pPr/>
              <a:t>08/07/2019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741E18A-486A-4F79-8F20-755BDEFFABD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03084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C970-2EE5-4480-8260-B0316D763C35}" type="datetimeFigureOut">
              <a:rPr lang="en-ZA" smtClean="0"/>
              <a:pPr/>
              <a:t>08/07/2019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741E18A-486A-4F79-8F20-755BDEFFABD3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234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C970-2EE5-4480-8260-B0316D763C35}" type="datetimeFigureOut">
              <a:rPr lang="en-ZA" smtClean="0"/>
              <a:pPr/>
              <a:t>08/07/2019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41E18A-486A-4F79-8F20-755BDEFFABD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36240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C970-2EE5-4480-8260-B0316D763C35}" type="datetimeFigureOut">
              <a:rPr lang="en-ZA" smtClean="0"/>
              <a:pPr/>
              <a:t>08/07/2019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41E18A-486A-4F79-8F20-755BDEFFABD3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13173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C970-2EE5-4480-8260-B0316D763C35}" type="datetimeFigureOut">
              <a:rPr lang="en-ZA" smtClean="0"/>
              <a:pPr/>
              <a:t>08/07/2019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41E18A-486A-4F79-8F20-755BDEFFABD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7098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C970-2EE5-4480-8260-B0316D763C35}" type="datetimeFigureOut">
              <a:rPr lang="en-ZA" smtClean="0"/>
              <a:pPr/>
              <a:t>08/07/2019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E18A-486A-4F79-8F20-755BDEFFABD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927327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C970-2EE5-4480-8260-B0316D763C35}" type="datetimeFigureOut">
              <a:rPr lang="en-ZA" smtClean="0"/>
              <a:pPr/>
              <a:t>08/07/2019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E18A-486A-4F79-8F20-755BDEFFABD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6987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C970-2EE5-4480-8260-B0316D763C35}" type="datetimeFigureOut">
              <a:rPr lang="en-ZA" smtClean="0"/>
              <a:pPr/>
              <a:t>08/07/2019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E18A-486A-4F79-8F20-755BDEFFABD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0975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C970-2EE5-4480-8260-B0316D763C35}" type="datetimeFigureOut">
              <a:rPr lang="en-ZA" smtClean="0"/>
              <a:pPr/>
              <a:t>08/07/2019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741E18A-486A-4F79-8F20-755BDEFFABD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56748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C970-2EE5-4480-8260-B0316D763C35}" type="datetimeFigureOut">
              <a:rPr lang="en-ZA" smtClean="0"/>
              <a:pPr/>
              <a:t>08/07/2019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741E18A-486A-4F79-8F20-755BDEFFABD3}" type="slidenum">
              <a:rPr lang="en-ZA" smtClean="0"/>
              <a:pPr/>
              <a:t>‹#›</a:t>
            </a:fld>
            <a:endParaRPr lang="en-ZA"/>
          </a:p>
        </p:txBody>
      </p:sp>
      <p:pic>
        <p:nvPicPr>
          <p:cNvPr id="11" name="Picture 10" descr="SPOT_Colour.png"/>
          <p:cNvPicPr>
            <a:picLocks noChangeAspect="1"/>
          </p:cNvPicPr>
          <p:nvPr userDrawn="1"/>
        </p:nvPicPr>
        <p:blipFill>
          <a:blip r:embed="rId2" cstate="print"/>
          <a:srcRect r="2795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607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C970-2EE5-4480-8260-B0316D763C35}" type="datetimeFigureOut">
              <a:rPr lang="en-ZA" smtClean="0"/>
              <a:pPr/>
              <a:t>08/07/2019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741E18A-486A-4F79-8F20-755BDEFFABD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71879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C970-2EE5-4480-8260-B0316D763C35}" type="datetimeFigureOut">
              <a:rPr lang="en-ZA" smtClean="0"/>
              <a:pPr/>
              <a:t>08/07/2019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E18A-486A-4F79-8F20-755BDEFFABD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37094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C970-2EE5-4480-8260-B0316D763C35}" type="datetimeFigureOut">
              <a:rPr lang="en-ZA" smtClean="0"/>
              <a:pPr/>
              <a:t>08/07/2019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E18A-486A-4F79-8F20-755BDEFFABD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4401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C970-2EE5-4480-8260-B0316D763C35}" type="datetimeFigureOut">
              <a:rPr lang="en-ZA" smtClean="0"/>
              <a:pPr/>
              <a:t>08/07/2019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1E18A-486A-4F79-8F20-755BDEFFABD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61645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FC970-2EE5-4480-8260-B0316D763C35}" type="datetimeFigureOut">
              <a:rPr lang="en-ZA" smtClean="0"/>
              <a:pPr/>
              <a:t>08/07/2019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41E18A-486A-4F79-8F20-755BDEFFABD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04480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FC970-2EE5-4480-8260-B0316D763C35}" type="datetimeFigureOut">
              <a:rPr lang="en-ZA" smtClean="0"/>
              <a:pPr/>
              <a:t>08/07/2019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741E18A-486A-4F79-8F20-755BDEFFABD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09021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/>
              <a:t>Executive summary name of company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ZA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2060848"/>
            <a:ext cx="8208912" cy="3611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 Narrow" panose="020B0606020202030204" pitchFamily="34" charset="0"/>
              </a:rPr>
              <a:t>Name of the business.</a:t>
            </a: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 Narrow" panose="020B0606020202030204" pitchFamily="34" charset="0"/>
              </a:rPr>
              <a:t>Organisational structure (with role definitions)</a:t>
            </a:r>
            <a:endParaRPr lang="en-GB" dirty="0">
              <a:solidFill>
                <a:prstClr val="black">
                  <a:lumMod val="75000"/>
                  <a:lumOff val="25000"/>
                </a:prstClr>
              </a:solidFill>
              <a:latin typeface="Arial Narrow" panose="020B0606020202030204" pitchFamily="34" charset="0"/>
            </a:endParaRP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 Narrow" panose="020B0606020202030204" pitchFamily="34" charset="0"/>
              </a:rPr>
              <a:t>Industry type.</a:t>
            </a:r>
            <a:endParaRPr lang="en-GB" dirty="0">
              <a:solidFill>
                <a:prstClr val="black">
                  <a:lumMod val="75000"/>
                  <a:lumOff val="25000"/>
                </a:prstClr>
              </a:solidFill>
              <a:latin typeface="Arial Narrow" panose="020B0606020202030204" pitchFamily="34" charset="0"/>
            </a:endParaRP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 Narrow" panose="020B0606020202030204" pitchFamily="34" charset="0"/>
              </a:rPr>
              <a:t>Products and Services. </a:t>
            </a:r>
            <a:endParaRPr lang="en-GB" dirty="0">
              <a:solidFill>
                <a:prstClr val="black">
                  <a:lumMod val="75000"/>
                  <a:lumOff val="25000"/>
                </a:prstClr>
              </a:solidFill>
              <a:latin typeface="Arial Narrow" panose="020B0606020202030204" pitchFamily="34" charset="0"/>
            </a:endParaRP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 Narrow" panose="020B0606020202030204" pitchFamily="34" charset="0"/>
              </a:rPr>
              <a:t>Location.</a:t>
            </a: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 Narrow" panose="020B0606020202030204" pitchFamily="34" charset="0"/>
              </a:rPr>
              <a:t>Industry SETA.</a:t>
            </a: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GB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 Narrow" panose="020B0606020202030204" pitchFamily="34" charset="0"/>
              </a:rPr>
              <a:t>Main Challenges.</a:t>
            </a:r>
            <a:endParaRPr lang="en-GB" dirty="0">
              <a:solidFill>
                <a:prstClr val="black">
                  <a:lumMod val="75000"/>
                  <a:lumOff val="25000"/>
                </a:prstClr>
              </a:solidFill>
              <a:latin typeface="Arial Narrow" panose="020B0606020202030204" pitchFamily="34" charset="0"/>
            </a:endParaRPr>
          </a:p>
          <a:p>
            <a:pPr lvl="0">
              <a:spcBef>
                <a:spcPts val="1000"/>
              </a:spcBef>
              <a:buClr>
                <a:srgbClr val="A53010"/>
              </a:buClr>
            </a:pPr>
            <a:endParaRPr lang="en-GB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spcBef>
                <a:spcPts val="1000"/>
              </a:spcBef>
              <a:buClr>
                <a:srgbClr val="A53010"/>
              </a:buClr>
            </a:pPr>
            <a:endParaRPr lang="en-ZA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27288226"/>
              </p:ext>
            </p:extLst>
          </p:nvPr>
        </p:nvGraphicFramePr>
        <p:xfrm>
          <a:off x="539552" y="0"/>
          <a:ext cx="7920880" cy="1236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6934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5088" y="22768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 smtClean="0"/>
              <a:t>              </a:t>
            </a:r>
            <a:endParaRPr lang="en-ZA" sz="20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52090209"/>
              </p:ext>
            </p:extLst>
          </p:nvPr>
        </p:nvGraphicFramePr>
        <p:xfrm>
          <a:off x="539552" y="0"/>
          <a:ext cx="7920880" cy="1236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1" y="0"/>
            <a:ext cx="7922839" cy="1236822"/>
          </a:xfrm>
        </p:spPr>
        <p:txBody>
          <a:bodyPr/>
          <a:lstStyle/>
          <a:p>
            <a:r>
              <a:rPr lang="en-GB" dirty="0" smtClean="0"/>
              <a:t>	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1" y="2133600"/>
            <a:ext cx="7922840" cy="3777622"/>
          </a:xfrm>
        </p:spPr>
        <p:txBody>
          <a:bodyPr/>
          <a:lstStyle/>
          <a:p>
            <a:r>
              <a:rPr lang="en-GB" dirty="0" smtClean="0">
                <a:latin typeface="Arial Narrow" panose="020B0606020202030204" pitchFamily="34" charset="0"/>
              </a:rPr>
              <a:t>Nature of Distress (Operational, Financial, Employee or other) </a:t>
            </a:r>
          </a:p>
          <a:p>
            <a:r>
              <a:rPr lang="en-GB" dirty="0" smtClean="0">
                <a:latin typeface="Arial Narrow" panose="020B0606020202030204" pitchFamily="34" charset="0"/>
              </a:rPr>
              <a:t>Identified gaps</a:t>
            </a:r>
            <a:r>
              <a:rPr lang="en-GB" dirty="0">
                <a:latin typeface="Arial Narrow" panose="020B0606020202030204" pitchFamily="34" charset="0"/>
              </a:rPr>
              <a:t> </a:t>
            </a:r>
            <a:r>
              <a:rPr lang="en-GB" dirty="0" smtClean="0">
                <a:latin typeface="Arial Narrow" panose="020B0606020202030204" pitchFamily="34" charset="0"/>
              </a:rPr>
              <a:t>(functional areas </a:t>
            </a:r>
            <a:r>
              <a:rPr lang="en-GB" dirty="0" err="1" smtClean="0">
                <a:latin typeface="Arial Narrow" panose="020B0606020202030204" pitchFamily="34" charset="0"/>
              </a:rPr>
              <a:t>e.g</a:t>
            </a:r>
            <a:r>
              <a:rPr lang="en-GB" dirty="0" smtClean="0">
                <a:latin typeface="Arial Narrow" panose="020B0606020202030204" pitchFamily="34" charset="0"/>
              </a:rPr>
              <a:t> challenges with marketing, HR or finance)</a:t>
            </a:r>
          </a:p>
          <a:p>
            <a:r>
              <a:rPr lang="en-GB" dirty="0" smtClean="0">
                <a:latin typeface="Arial Narrow" panose="020B0606020202030204" pitchFamily="34" charset="0"/>
              </a:rPr>
              <a:t>Recommended intervention ( to demonstrate reasonable prospects).</a:t>
            </a:r>
          </a:p>
          <a:p>
            <a:r>
              <a:rPr lang="en-GB" dirty="0" smtClean="0">
                <a:latin typeface="Arial Narrow" panose="020B0606020202030204" pitchFamily="34" charset="0"/>
              </a:rPr>
              <a:t>Motivate the need and relevance of TERS.</a:t>
            </a:r>
          </a:p>
          <a:p>
            <a:r>
              <a:rPr lang="en-GB" dirty="0" smtClean="0">
                <a:latin typeface="Arial Narrow" panose="020B0606020202030204" pitchFamily="34" charset="0"/>
              </a:rPr>
              <a:t>The savings as a result of the TERS and the effect on the cash flow, how will it assist the organisation.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41784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836712"/>
            <a:ext cx="8352928" cy="3503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 smtClean="0"/>
              <a:t>	</a:t>
            </a:r>
            <a:endParaRPr lang="en-US" sz="2000" dirty="0">
              <a:latin typeface="Arial Narrow" panose="020B0606020202030204" pitchFamily="34" charset="0"/>
            </a:endParaRP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GB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 Narrow" panose="020B0606020202030204" pitchFamily="34" charset="0"/>
              </a:rPr>
              <a:t>Talk to how the company will turnaround if assisted.</a:t>
            </a:r>
            <a:endParaRPr lang="en-GB" sz="2000" dirty="0">
              <a:solidFill>
                <a:prstClr val="black">
                  <a:lumMod val="75000"/>
                  <a:lumOff val="25000"/>
                </a:prstClr>
              </a:solidFill>
              <a:latin typeface="Arial Narrow" panose="020B0606020202030204" pitchFamily="34" charset="0"/>
            </a:endParaRP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GB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 Narrow" panose="020B0606020202030204" pitchFamily="34" charset="0"/>
              </a:rPr>
              <a:t>Capture business prospects (negotiated, awaited or current business opportunities ).</a:t>
            </a:r>
            <a:endParaRPr lang="en-GB" sz="2000" dirty="0">
              <a:solidFill>
                <a:prstClr val="black">
                  <a:lumMod val="75000"/>
                  <a:lumOff val="25000"/>
                </a:prstClr>
              </a:solidFill>
              <a:latin typeface="Arial Narrow" panose="020B0606020202030204" pitchFamily="34" charset="0"/>
            </a:endParaRP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GB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 Narrow" panose="020B0606020202030204" pitchFamily="34" charset="0"/>
              </a:rPr>
              <a:t>Projections with comparative figures ( for the next 12 months). </a:t>
            </a: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GB" sz="2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 Narrow" panose="020B0606020202030204" pitchFamily="34" charset="0"/>
              </a:rPr>
              <a:t>How will TERS assist the distress, if assisted. </a:t>
            </a:r>
          </a:p>
          <a:p>
            <a:pPr marL="342900" lvl="0" indent="-3429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endParaRPr lang="en-GB" sz="2000" dirty="0">
              <a:solidFill>
                <a:prstClr val="black">
                  <a:lumMod val="75000"/>
                  <a:lumOff val="25000"/>
                </a:prstClr>
              </a:solidFill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 smtClean="0">
              <a:latin typeface="Arial Narrow" panose="020B0606020202030204" pitchFamily="34" charset="0"/>
            </a:endParaRPr>
          </a:p>
          <a:p>
            <a:endParaRPr lang="en-ZA" sz="2000" dirty="0">
              <a:latin typeface="Arial Narrow" panose="020B0606020202030204" pitchFamily="34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2248468"/>
              </p:ext>
            </p:extLst>
          </p:nvPr>
        </p:nvGraphicFramePr>
        <p:xfrm>
          <a:off x="539552" y="0"/>
          <a:ext cx="7920880" cy="701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847663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9340</TotalTime>
  <Words>113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 Narrow</vt:lpstr>
      <vt:lpstr>Calibri</vt:lpstr>
      <vt:lpstr>Century Gothic</vt:lpstr>
      <vt:lpstr>Wingdings 3</vt:lpstr>
      <vt:lpstr>Wisp</vt:lpstr>
      <vt:lpstr>Executive summary name of company</vt:lpstr>
      <vt:lpstr>PowerPoint Presentation</vt:lpstr>
      <vt:lpstr> 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per118</dc:creator>
  <cp:lastModifiedBy>Shimane Kgantse</cp:lastModifiedBy>
  <cp:revision>502</cp:revision>
  <dcterms:created xsi:type="dcterms:W3CDTF">2014-03-07T06:27:27Z</dcterms:created>
  <dcterms:modified xsi:type="dcterms:W3CDTF">2019-07-08T15:16:31Z</dcterms:modified>
</cp:coreProperties>
</file>